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89" r:id="rId12"/>
    <p:sldId id="285" r:id="rId13"/>
    <p:sldId id="266" r:id="rId14"/>
    <p:sldId id="267" r:id="rId15"/>
    <p:sldId id="268" r:id="rId16"/>
    <p:sldId id="269" r:id="rId17"/>
    <p:sldId id="270" r:id="rId18"/>
    <p:sldId id="271" r:id="rId19"/>
    <p:sldId id="272" r:id="rId20"/>
    <p:sldId id="274" r:id="rId21"/>
    <p:sldId id="275" r:id="rId22"/>
    <p:sldId id="277" r:id="rId23"/>
    <p:sldId id="278" r:id="rId24"/>
    <p:sldId id="291" r:id="rId25"/>
    <p:sldId id="292" r:id="rId26"/>
    <p:sldId id="279" r:id="rId27"/>
    <p:sldId id="280" r:id="rId28"/>
    <p:sldId id="281" r:id="rId29"/>
    <p:sldId id="290" r:id="rId30"/>
    <p:sldId id="282" r:id="rId31"/>
    <p:sldId id="293"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58" autoAdjust="0"/>
  </p:normalViewPr>
  <p:slideViewPr>
    <p:cSldViewPr>
      <p:cViewPr varScale="1">
        <p:scale>
          <a:sx n="66" d="100"/>
          <a:sy n="66"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36EF0-22C9-41D3-9F8B-15312A53E907}" type="datetimeFigureOut">
              <a:rPr lang="pt-BR" smtClean="0"/>
              <a:pPr/>
              <a:t>18/11/2011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B5759-4C36-44AA-AF61-500C50BA0ED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AEB5759-4C36-44AA-AF61-500C50BA0ED7}"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FEBBFA20-3761-4498-B429-B603EBB1C3E1}" type="datetimeFigureOut">
              <a:rPr lang="pt-BR" smtClean="0"/>
              <a:pPr/>
              <a:t>18/11/2011</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3F85308C-6D4E-483A-8227-C1A39997879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3F85308C-6D4E-483A-8227-C1A39997879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3F85308C-6D4E-483A-8227-C1A39997879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3F85308C-6D4E-483A-8227-C1A399978799}" type="slidenum">
              <a:rPr lang="pt-BR" smtClean="0"/>
              <a:pPr/>
              <a:t>‹nº›</a:t>
            </a:fld>
            <a:endParaRPr lang="pt-B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3F85308C-6D4E-483A-8227-C1A399978799}" type="slidenum">
              <a:rPr lang="pt-BR" smtClean="0"/>
              <a:pPr/>
              <a:t>‹nº›</a:t>
            </a:fld>
            <a:endParaRPr lang="pt-B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3F85308C-6D4E-483A-8227-C1A399978799}" type="slidenum">
              <a:rPr lang="pt-BR" smtClean="0"/>
              <a:pPr/>
              <a:t>‹nº›</a:t>
            </a:fld>
            <a:endParaRPr lang="pt-B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3F85308C-6D4E-483A-8227-C1A39997879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3F85308C-6D4E-483A-8227-C1A399978799}" type="slidenum">
              <a:rPr lang="pt-BR" smtClean="0"/>
              <a:pPr/>
              <a:t>‹nº›</a:t>
            </a:fld>
            <a:endParaRPr lang="pt-B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FEBBFA20-3761-4498-B429-B603EBB1C3E1}" type="datetimeFigureOut">
              <a:rPr lang="pt-BR" smtClean="0"/>
              <a:pPr/>
              <a:t>18/11/2011</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3F85308C-6D4E-483A-8227-C1A39997879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FEBBFA20-3761-4498-B429-B603EBB1C3E1}"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3F85308C-6D4E-483A-8227-C1A399978799}"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FEBBFA20-3761-4498-B429-B603EBB1C3E1}" type="datetimeFigureOut">
              <a:rPr lang="pt-BR" smtClean="0"/>
              <a:pPr/>
              <a:t>18/11/2011</a:t>
            </a:fld>
            <a:endParaRPr lang="pt-B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3F85308C-6D4E-483A-8227-C1A399978799}" type="slidenum">
              <a:rPr lang="pt-BR" smtClean="0"/>
              <a:pPr/>
              <a:t>‹nº›</a:t>
            </a:fld>
            <a:endParaRPr lang="pt-B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tângu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tângu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BBFA20-3761-4498-B429-B603EBB1C3E1}" type="datetimeFigureOut">
              <a:rPr lang="pt-BR" smtClean="0"/>
              <a:pPr/>
              <a:t>18/11/2011</a:t>
            </a:fld>
            <a:endParaRPr lang="pt-B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F85308C-6D4E-483A-8227-C1A399978799}"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990601"/>
            <a:ext cx="7772400" cy="2209800"/>
          </a:xfrm>
        </p:spPr>
        <p:txBody>
          <a:bodyPr>
            <a:normAutofit fontScale="90000"/>
          </a:bodyPr>
          <a:lstStyle/>
          <a:p>
            <a:r>
              <a:rPr lang="pt-BR" b="1" cap="small" dirty="0" smtClean="0"/>
              <a:t>Plano de Desenvolvimento da</a:t>
            </a:r>
            <a:r>
              <a:rPr lang="pt-BR" dirty="0" smtClean="0"/>
              <a:t/>
            </a:r>
            <a:br>
              <a:rPr lang="pt-BR" dirty="0" smtClean="0"/>
            </a:br>
            <a:r>
              <a:rPr lang="pt-BR" b="1" cap="small" dirty="0" smtClean="0"/>
              <a:t>Rede de Cidades no Estado do Espírito Santo</a:t>
            </a:r>
            <a:br>
              <a:rPr lang="pt-BR" b="1" cap="small" dirty="0" smtClean="0"/>
            </a:br>
            <a:endParaRPr lang="pt-BR" dirty="0"/>
          </a:p>
        </p:txBody>
      </p:sp>
      <p:sp>
        <p:nvSpPr>
          <p:cNvPr id="3" name="Subtítulo 2"/>
          <p:cNvSpPr>
            <a:spLocks noGrp="1"/>
          </p:cNvSpPr>
          <p:nvPr>
            <p:ph type="subTitle" idx="1"/>
          </p:nvPr>
        </p:nvSpPr>
        <p:spPr>
          <a:xfrm>
            <a:off x="1371600" y="3276600"/>
            <a:ext cx="6400800" cy="3048000"/>
          </a:xfrm>
        </p:spPr>
        <p:txBody>
          <a:bodyPr>
            <a:normAutofit fontScale="77500" lnSpcReduction="20000"/>
          </a:bodyPr>
          <a:lstStyle/>
          <a:p>
            <a:endParaRPr lang="pt-BR" dirty="0" smtClean="0">
              <a:solidFill>
                <a:srgbClr val="002060"/>
              </a:solidFill>
            </a:endParaRPr>
          </a:p>
          <a:p>
            <a:r>
              <a:rPr lang="pt-BR" sz="4000" dirty="0" smtClean="0">
                <a:solidFill>
                  <a:schemeClr val="tx1"/>
                </a:solidFill>
              </a:rPr>
              <a:t>Robson Antonio </a:t>
            </a:r>
            <a:r>
              <a:rPr lang="pt-BR" sz="4000" dirty="0" err="1" smtClean="0">
                <a:solidFill>
                  <a:schemeClr val="tx1"/>
                </a:solidFill>
              </a:rPr>
              <a:t>Grassi</a:t>
            </a:r>
            <a:endParaRPr lang="pt-BR" sz="4000" dirty="0" smtClean="0">
              <a:solidFill>
                <a:schemeClr val="tx1"/>
              </a:solidFill>
            </a:endParaRPr>
          </a:p>
          <a:p>
            <a:r>
              <a:rPr lang="pt-BR" dirty="0" smtClean="0">
                <a:solidFill>
                  <a:schemeClr val="tx1"/>
                </a:solidFill>
              </a:rPr>
              <a:t>Professor Adjunto (Depto. e Mestrado em Economia – UFES) </a:t>
            </a:r>
          </a:p>
          <a:p>
            <a:r>
              <a:rPr lang="pt-BR" dirty="0" smtClean="0">
                <a:solidFill>
                  <a:schemeClr val="tx1"/>
                </a:solidFill>
              </a:rPr>
              <a:t>Email: ragrassi@uol.com.br</a:t>
            </a:r>
          </a:p>
          <a:p>
            <a:endParaRPr lang="pt-BR" dirty="0" smtClean="0">
              <a:solidFill>
                <a:schemeClr val="tx1"/>
              </a:solidFill>
            </a:endParaRPr>
          </a:p>
          <a:p>
            <a:endParaRPr lang="pt-BR" dirty="0" smtClean="0">
              <a:solidFill>
                <a:schemeClr val="tx1"/>
              </a:solidFill>
            </a:endParaRPr>
          </a:p>
          <a:p>
            <a:endParaRPr lang="pt-BR" dirty="0" smtClean="0">
              <a:solidFill>
                <a:schemeClr val="tx1"/>
              </a:solidFill>
            </a:endParaRPr>
          </a:p>
          <a:p>
            <a:r>
              <a:rPr lang="pt-BR" dirty="0" smtClean="0">
                <a:solidFill>
                  <a:schemeClr val="tx1"/>
                </a:solidFill>
              </a:rPr>
              <a:t>Vitória, Maio/2011</a:t>
            </a:r>
            <a:endParaRPr lang="pt-B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endParaRPr lang="pt-BR" dirty="0" smtClean="0"/>
          </a:p>
          <a:p>
            <a:r>
              <a:rPr lang="pt-BR" dirty="0" smtClean="0"/>
              <a:t>Avaliação da economia nacional e estadual e cenários até 2025</a:t>
            </a:r>
          </a:p>
          <a:p>
            <a:r>
              <a:rPr lang="pt-BR" dirty="0" smtClean="0"/>
              <a:t>Avaliação da rede de transportes do ES</a:t>
            </a:r>
          </a:p>
          <a:p>
            <a:r>
              <a:rPr lang="pt-BR" dirty="0" smtClean="0"/>
              <a:t>Rede de Cidades do ES atual</a:t>
            </a:r>
          </a:p>
          <a:p>
            <a:r>
              <a:rPr lang="pt-BR" dirty="0" smtClean="0"/>
              <a:t>Carteira de investimentos estruturantes públicos e privados previstos </a:t>
            </a:r>
          </a:p>
          <a:p>
            <a:r>
              <a:rPr lang="pt-BR" dirty="0" smtClean="0"/>
              <a:t>Avaliação da Rede de Cidades </a:t>
            </a:r>
            <a:r>
              <a:rPr lang="pt-BR" dirty="0" err="1" smtClean="0"/>
              <a:t>tendencial</a:t>
            </a:r>
            <a:r>
              <a:rPr lang="pt-BR" dirty="0" smtClean="0"/>
              <a:t> para 2025</a:t>
            </a:r>
          </a:p>
          <a:p>
            <a:r>
              <a:rPr lang="pt-BR" dirty="0" smtClean="0"/>
              <a:t>Propostas de políticas para intervenção nos pólos</a:t>
            </a:r>
          </a:p>
          <a:p>
            <a:pPr>
              <a:buNone/>
            </a:pPr>
            <a:r>
              <a:rPr lang="pt-BR" dirty="0" smtClean="0"/>
              <a:t> </a:t>
            </a:r>
          </a:p>
          <a:p>
            <a:endParaRPr lang="pt-BR" dirty="0"/>
          </a:p>
        </p:txBody>
      </p:sp>
      <p:sp>
        <p:nvSpPr>
          <p:cNvPr id="2" name="Título 1"/>
          <p:cNvSpPr>
            <a:spLocks noGrp="1"/>
          </p:cNvSpPr>
          <p:nvPr>
            <p:ph type="title"/>
          </p:nvPr>
        </p:nvSpPr>
        <p:spPr/>
        <p:txBody>
          <a:bodyPr/>
          <a:lstStyle/>
          <a:p>
            <a:r>
              <a:rPr lang="pt-BR" dirty="0" smtClean="0"/>
              <a:t>Metodologia da pesquisa:</a:t>
            </a:r>
            <a:endParaRPr lang="pt-B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72203" y="304800"/>
            <a:ext cx="6999594" cy="6324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2"/>
          <a:srcRect/>
          <a:stretch>
            <a:fillRect/>
          </a:stretch>
        </p:blipFill>
        <p:spPr bwMode="auto">
          <a:xfrm>
            <a:off x="695325" y="347662"/>
            <a:ext cx="7753350" cy="61626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a:srcRect/>
          <a:stretch>
            <a:fillRect/>
          </a:stretch>
        </p:blipFill>
        <p:spPr bwMode="auto">
          <a:xfrm>
            <a:off x="604837" y="552450"/>
            <a:ext cx="7934325" cy="598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547687" y="495300"/>
            <a:ext cx="7896225"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33400" y="538162"/>
            <a:ext cx="8077200" cy="578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90550" y="966787"/>
            <a:ext cx="7962900" cy="477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57200" y="538000"/>
            <a:ext cx="8229600" cy="585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566737" y="528637"/>
            <a:ext cx="8010525" cy="572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srcRect/>
          <a:stretch>
            <a:fillRect/>
          </a:stretch>
        </p:blipFill>
        <p:spPr bwMode="auto">
          <a:xfrm>
            <a:off x="571500" y="509587"/>
            <a:ext cx="8001000" cy="591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r>
              <a:rPr lang="pt-BR" sz="2600" dirty="0" smtClean="0"/>
              <a:t>Admir A. </a:t>
            </a:r>
            <a:r>
              <a:rPr lang="pt-BR" sz="2600" dirty="0" err="1" smtClean="0"/>
              <a:t>Betarelli</a:t>
            </a:r>
            <a:r>
              <a:rPr lang="pt-BR" sz="2600" dirty="0" smtClean="0"/>
              <a:t> Junior – CEDEPLAR/UFMG</a:t>
            </a:r>
          </a:p>
          <a:p>
            <a:r>
              <a:rPr lang="pt-BR" sz="2600" dirty="0" smtClean="0"/>
              <a:t>Aline Souza Magalhães – CEDEPLAR/UFMG</a:t>
            </a:r>
          </a:p>
          <a:p>
            <a:r>
              <a:rPr lang="pt-BR" sz="2600" dirty="0" smtClean="0"/>
              <a:t>Edson Paulo Domingues – CEDEPLAR/FACE/UFMG</a:t>
            </a:r>
          </a:p>
          <a:p>
            <a:r>
              <a:rPr lang="pt-BR" sz="2600" dirty="0" smtClean="0"/>
              <a:t>Fabiana Borges Teixeira dos Santos – CEDEPLAR/FACE/UFMG</a:t>
            </a:r>
          </a:p>
          <a:p>
            <a:r>
              <a:rPr lang="pt-BR" sz="2600" dirty="0" smtClean="0"/>
              <a:t>Mara Nogueira – CEDEPLAR/UFMG</a:t>
            </a:r>
          </a:p>
          <a:p>
            <a:r>
              <a:rPr lang="pt-BR" sz="2600" dirty="0" smtClean="0"/>
              <a:t>Marco </a:t>
            </a:r>
            <a:r>
              <a:rPr lang="pt-BR" sz="2600" dirty="0" err="1" smtClean="0"/>
              <a:t>Crocco</a:t>
            </a:r>
            <a:r>
              <a:rPr lang="pt-BR" sz="2600" dirty="0" smtClean="0"/>
              <a:t> Affonso – CEDEPLAR/FACE/UFMG (coordenador)</a:t>
            </a:r>
          </a:p>
          <a:p>
            <a:r>
              <a:rPr lang="pt-BR" sz="2600" dirty="0" smtClean="0"/>
              <a:t>Marco Flávio – CEDEPLAR/FACE/UFMG</a:t>
            </a:r>
          </a:p>
          <a:p>
            <a:r>
              <a:rPr lang="pt-BR" sz="2600" dirty="0" smtClean="0"/>
              <a:t>Ricardo Machado Ruiz – CEDEPLAR/FACE/UFMG (coordenador)</a:t>
            </a:r>
          </a:p>
          <a:p>
            <a:r>
              <a:rPr lang="pt-BR" sz="2600" dirty="0" smtClean="0"/>
              <a:t>Robson Antonio </a:t>
            </a:r>
            <a:r>
              <a:rPr lang="pt-BR" sz="2600" dirty="0" err="1" smtClean="0"/>
              <a:t>Grassi</a:t>
            </a:r>
            <a:r>
              <a:rPr lang="pt-BR" sz="2600" dirty="0" smtClean="0"/>
              <a:t> – Departamento de Economia/UFES</a:t>
            </a:r>
          </a:p>
          <a:p>
            <a:endParaRPr lang="pt-BR" dirty="0"/>
          </a:p>
        </p:txBody>
      </p:sp>
      <p:sp>
        <p:nvSpPr>
          <p:cNvPr id="2" name="Título 1"/>
          <p:cNvSpPr>
            <a:spLocks noGrp="1"/>
          </p:cNvSpPr>
          <p:nvPr>
            <p:ph type="title"/>
          </p:nvPr>
        </p:nvSpPr>
        <p:spPr/>
        <p:txBody>
          <a:bodyPr/>
          <a:lstStyle/>
          <a:p>
            <a:r>
              <a:rPr lang="pt-BR" dirty="0" smtClean="0"/>
              <a:t>EQUIPE DA PESQUISA</a:t>
            </a:r>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47687" y="528637"/>
            <a:ext cx="8048625" cy="58769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533400" y="366712"/>
            <a:ext cx="8077200" cy="61245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547687" y="904875"/>
            <a:ext cx="8048625" cy="50482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595312" y="581025"/>
            <a:ext cx="7953375" cy="57721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219200" y="1524000"/>
            <a:ext cx="6629399" cy="4800600"/>
          </a:xfrm>
          <a:prstGeom prst="rect">
            <a:avLst/>
          </a:prstGeom>
          <a:noFill/>
          <a:ln w="9525">
            <a:noFill/>
            <a:miter lim="800000"/>
            <a:headEnd/>
            <a:tailEnd/>
          </a:ln>
          <a:effectLst/>
        </p:spPr>
      </p:pic>
      <p:sp>
        <p:nvSpPr>
          <p:cNvPr id="2" name="Título 1"/>
          <p:cNvSpPr>
            <a:spLocks noGrp="1"/>
          </p:cNvSpPr>
          <p:nvPr>
            <p:ph type="title"/>
          </p:nvPr>
        </p:nvSpPr>
        <p:spPr/>
        <p:txBody>
          <a:bodyPr>
            <a:normAutofit fontScale="90000"/>
          </a:bodyPr>
          <a:lstStyle/>
          <a:p>
            <a:r>
              <a:rPr lang="pt-BR" dirty="0" smtClean="0"/>
              <a:t>Rede de Cidades: Proposta do ES 2025</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pPr>
              <a:buNone/>
            </a:pPr>
            <a:r>
              <a:rPr lang="pt-BR" sz="3000" dirty="0" smtClean="0"/>
              <a:t>Proposta do ES 2025 para a Rede de Cidades do ES:</a:t>
            </a:r>
          </a:p>
          <a:p>
            <a:r>
              <a:rPr lang="pt-BR" sz="3000" dirty="0" smtClean="0"/>
              <a:t>Composta de 10 redes menores</a:t>
            </a:r>
          </a:p>
          <a:p>
            <a:r>
              <a:rPr lang="pt-BR" sz="3000" dirty="0" smtClean="0"/>
              <a:t>Rede densa e conectada</a:t>
            </a:r>
          </a:p>
          <a:p>
            <a:pPr>
              <a:buNone/>
            </a:pPr>
            <a:endParaRPr lang="pt-BR" sz="3000" dirty="0" smtClean="0"/>
          </a:p>
          <a:p>
            <a:pPr>
              <a:buNone/>
            </a:pPr>
            <a:r>
              <a:rPr lang="pt-BR" sz="3000" dirty="0" smtClean="0"/>
              <a:t>Proposta deste estudo para a Rede de Cidades do ES:</a:t>
            </a:r>
          </a:p>
          <a:p>
            <a:r>
              <a:rPr lang="pt-BR" sz="3000" dirty="0" smtClean="0"/>
              <a:t>Composta de 5 redes menores</a:t>
            </a:r>
          </a:p>
          <a:p>
            <a:r>
              <a:rPr lang="pt-BR" sz="3000" dirty="0" smtClean="0"/>
              <a:t>Rede fragmentada, sem aprofundar ligações entre as redes</a:t>
            </a:r>
          </a:p>
          <a:p>
            <a:r>
              <a:rPr lang="pt-BR" sz="3000" dirty="0" smtClean="0"/>
              <a:t>Interiorização apoiada na forte expansão da economia litorânea (“estratégia do pente”)</a:t>
            </a:r>
          </a:p>
          <a:p>
            <a:pPr>
              <a:buNone/>
            </a:pPr>
            <a:endParaRPr lang="pt-BR" dirty="0"/>
          </a:p>
        </p:txBody>
      </p:sp>
      <p:sp>
        <p:nvSpPr>
          <p:cNvPr id="2" name="Título 1"/>
          <p:cNvSpPr>
            <a:spLocks noGrp="1"/>
          </p:cNvSpPr>
          <p:nvPr>
            <p:ph type="title"/>
          </p:nvPr>
        </p:nvSpPr>
        <p:spPr/>
        <p:txBody>
          <a:bodyPr>
            <a:normAutofit fontScale="90000"/>
          </a:bodyPr>
          <a:lstStyle/>
          <a:p>
            <a:r>
              <a:rPr lang="pt-BR" dirty="0" smtClean="0"/>
              <a:t>Comparação entre as duas propostas:</a:t>
            </a:r>
            <a:endParaRPr lang="pt-B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95300" y="519112"/>
            <a:ext cx="8153400" cy="60483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57212" y="752475"/>
            <a:ext cx="8029575" cy="53530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47687" y="609600"/>
            <a:ext cx="8048625" cy="5715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rcRect/>
          <a:stretch>
            <a:fillRect/>
          </a:stretch>
        </p:blipFill>
        <p:spPr bwMode="auto">
          <a:xfrm>
            <a:off x="609600" y="609600"/>
            <a:ext cx="7943850" cy="49244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u="sng" dirty="0" smtClean="0"/>
              <a:t>Rede de cidades</a:t>
            </a:r>
            <a:r>
              <a:rPr lang="pt-BR" dirty="0" smtClean="0"/>
              <a:t> é um sistema </a:t>
            </a:r>
            <a:r>
              <a:rPr lang="pt-BR" u="sng" dirty="0" smtClean="0"/>
              <a:t>integrado</a:t>
            </a:r>
            <a:r>
              <a:rPr lang="pt-BR" dirty="0" smtClean="0"/>
              <a:t>, </a:t>
            </a:r>
            <a:r>
              <a:rPr lang="pt-BR" u="sng" dirty="0" smtClean="0"/>
              <a:t>hierarquizado</a:t>
            </a:r>
            <a:r>
              <a:rPr lang="pt-BR" dirty="0" smtClean="0"/>
              <a:t> e </a:t>
            </a:r>
            <a:r>
              <a:rPr lang="pt-BR" u="sng" dirty="0" smtClean="0"/>
              <a:t>polarizado</a:t>
            </a:r>
            <a:r>
              <a:rPr lang="pt-BR" dirty="0" smtClean="0"/>
              <a:t> que vai dos pequenos aglomerados às regiões metropolitanas ou grandes cidades, que são os variados </a:t>
            </a:r>
            <a:r>
              <a:rPr lang="pt-BR" u="sng" dirty="0" smtClean="0"/>
              <a:t>nós</a:t>
            </a:r>
            <a:r>
              <a:rPr lang="pt-BR" dirty="0" smtClean="0"/>
              <a:t> dessa malha de </a:t>
            </a:r>
            <a:r>
              <a:rPr lang="pt-BR" u="sng" dirty="0" smtClean="0"/>
              <a:t>conexões</a:t>
            </a:r>
            <a:r>
              <a:rPr lang="pt-BR" dirty="0" smtClean="0"/>
              <a:t> (rede de transporte).</a:t>
            </a:r>
          </a:p>
          <a:p>
            <a:pPr>
              <a:buNone/>
            </a:pPr>
            <a:r>
              <a:rPr lang="pt-BR" dirty="0" smtClean="0"/>
              <a:t> </a:t>
            </a:r>
          </a:p>
          <a:p>
            <a:r>
              <a:rPr lang="pt-BR" dirty="0" smtClean="0"/>
              <a:t>Para identificar e simular as redes de cidades um modelo teórico ainda hoje muito tradicional em economia regional é o “modelo gravitacional”.</a:t>
            </a:r>
          </a:p>
          <a:p>
            <a:endParaRPr lang="pt-BR" dirty="0"/>
          </a:p>
        </p:txBody>
      </p:sp>
      <p:sp>
        <p:nvSpPr>
          <p:cNvPr id="2" name="Título 1"/>
          <p:cNvSpPr>
            <a:spLocks noGrp="1"/>
          </p:cNvSpPr>
          <p:nvPr>
            <p:ph type="title"/>
          </p:nvPr>
        </p:nvSpPr>
        <p:spPr/>
        <p:txBody>
          <a:bodyPr/>
          <a:lstStyle/>
          <a:p>
            <a:r>
              <a:rPr lang="pt-BR" dirty="0" smtClean="0"/>
              <a:t>Rede de Cidades: Definições</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457200" y="440286"/>
            <a:ext cx="8229600" cy="6129828"/>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lstStyle/>
          <a:p>
            <a:pPr algn="ctr"/>
            <a:endParaRPr lang="pt-BR" sz="4800" dirty="0" smtClean="0"/>
          </a:p>
          <a:p>
            <a:pPr algn="ctr">
              <a:buNone/>
            </a:pPr>
            <a:r>
              <a:rPr lang="pt-BR" sz="4800" dirty="0" smtClean="0"/>
              <a:t>OBRIGADO !</a:t>
            </a:r>
          </a:p>
          <a:p>
            <a:pPr algn="ctr">
              <a:buNone/>
            </a:pPr>
            <a:endParaRPr lang="pt-BR" sz="4800" dirty="0" smtClean="0"/>
          </a:p>
          <a:p>
            <a:pPr algn="ctr">
              <a:buNone/>
            </a:pPr>
            <a:r>
              <a:rPr lang="pt-BR" sz="2800" dirty="0" smtClean="0"/>
              <a:t>CONTATO: </a:t>
            </a:r>
            <a:r>
              <a:rPr lang="pt-BR" sz="2800" dirty="0" smtClean="0">
                <a:solidFill>
                  <a:srgbClr val="0070C0"/>
                </a:solidFill>
              </a:rPr>
              <a:t>ragrassi@uol.com.br</a:t>
            </a:r>
            <a:endParaRPr lang="pt-BR" sz="2800"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10000"/>
          </a:bodyPr>
          <a:lstStyle/>
          <a:p>
            <a:r>
              <a:rPr lang="pt-BR" dirty="0" smtClean="0"/>
              <a:t>A construção de uma Rede de Cidades deve levar em conta duas características fundamentais de cada município, a saber: </a:t>
            </a:r>
          </a:p>
          <a:p>
            <a:pPr>
              <a:buNone/>
            </a:pPr>
            <a:endParaRPr lang="pt-BR" dirty="0" smtClean="0"/>
          </a:p>
          <a:p>
            <a:pPr>
              <a:buNone/>
            </a:pPr>
            <a:r>
              <a:rPr lang="pt-BR" dirty="0" smtClean="0"/>
              <a:t>	1) o seu nível hierárquico na rede (a partir dos tamanhos da população e do PIB) e </a:t>
            </a:r>
          </a:p>
          <a:p>
            <a:pPr>
              <a:buNone/>
            </a:pPr>
            <a:endParaRPr lang="pt-BR" dirty="0" smtClean="0"/>
          </a:p>
          <a:p>
            <a:pPr>
              <a:buNone/>
            </a:pPr>
            <a:r>
              <a:rPr lang="pt-BR" dirty="0" smtClean="0"/>
              <a:t>	2) sua capacidade de polarização, que pode ser representada pelo seu próprio PIB e os fluxos de produtos, emprego e renda dele derivados (cuidado: nem sempre PIB grande quer dizer polarização)</a:t>
            </a:r>
          </a:p>
          <a:p>
            <a:endParaRPr lang="pt-BR" dirty="0"/>
          </a:p>
        </p:txBody>
      </p:sp>
      <p:sp>
        <p:nvSpPr>
          <p:cNvPr id="2" name="Título 1"/>
          <p:cNvSpPr>
            <a:spLocks noGrp="1"/>
          </p:cNvSpPr>
          <p:nvPr>
            <p:ph type="title"/>
          </p:nvPr>
        </p:nvSpPr>
        <p:spPr/>
        <p:txBody>
          <a:bodyPr/>
          <a:lstStyle/>
          <a:p>
            <a:r>
              <a:rPr lang="pt-BR" dirty="0" smtClean="0"/>
              <a:t>Rede de Cidades: Definições</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dirty="0" smtClean="0"/>
              <a:t>Polarização: representa a escala da população e da economia do município acrescida da população e da economia da área polarizada.</a:t>
            </a:r>
          </a:p>
          <a:p>
            <a:r>
              <a:rPr lang="pt-BR" dirty="0" smtClean="0"/>
              <a:t>Estamos falando do conjunto de toda economia regional polarizada por um município, inclusive ele próprio. </a:t>
            </a:r>
          </a:p>
          <a:p>
            <a:r>
              <a:rPr lang="pt-BR" dirty="0" smtClean="0"/>
              <a:t>Da média geométrica da hierarquia da população (Pop Polar) e economia (PIB Polar) é possível identificar as cidades mais importantes de uma determinada rede de cidades.</a:t>
            </a:r>
          </a:p>
          <a:p>
            <a:endParaRPr lang="pt-BR" dirty="0"/>
          </a:p>
        </p:txBody>
      </p:sp>
      <p:sp>
        <p:nvSpPr>
          <p:cNvPr id="2" name="Título 1"/>
          <p:cNvSpPr>
            <a:spLocks noGrp="1"/>
          </p:cNvSpPr>
          <p:nvPr>
            <p:ph type="title"/>
          </p:nvPr>
        </p:nvSpPr>
        <p:spPr/>
        <p:txBody>
          <a:bodyPr/>
          <a:lstStyle/>
          <a:p>
            <a:r>
              <a:rPr lang="pt-BR" dirty="0" smtClean="0"/>
              <a:t>Rede de Cidades: Definições</a:t>
            </a: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62500" lnSpcReduction="20000"/>
          </a:bodyPr>
          <a:lstStyle/>
          <a:p>
            <a:r>
              <a:rPr lang="pt-BR" dirty="0" smtClean="0"/>
              <a:t>Ex. 1: Conceição da Barra é o décimo (10º) PIB no Espírito Santo, mas quando considerado o seu impacto na rede de cidades, o município passa para a décima oitava posição (18ª). Barra de São Francisco, por sua vez, é o décimo sexto (16º) PIB estadual, mas é o oitavo (8º) no comando do espaço. Logo, Barra de São Francisco é mais importante na rede de cidades do que Conceição da Barra, mesmo tendo um PIB municipal muito menor. </a:t>
            </a:r>
          </a:p>
          <a:p>
            <a:endParaRPr lang="pt-BR" dirty="0" smtClean="0"/>
          </a:p>
          <a:p>
            <a:r>
              <a:rPr lang="pt-BR" dirty="0" smtClean="0"/>
              <a:t>Ex. 2: Venda Nova tem um PIB de R$ 127 milhões e uma população de 18 mil habitantes, enquanto que Afonso Cláudio tem um PIB de R$ 144 milhões e uma população de 33 mil habitantes. Por esses dois critérios municipais Afonso Cláudio é uma economia mais importante que a de Venda Nova. Entretanto, Venda Nova tem dominância ou influência forte sobre uma população de 11 mil habitantes (além dos seus 18 mil), enquanto que Afonso Cláudio não tem tal influência dominante em nenhum município. </a:t>
            </a:r>
          </a:p>
          <a:p>
            <a:endParaRPr lang="pt-BR" dirty="0" smtClean="0"/>
          </a:p>
          <a:p>
            <a:r>
              <a:rPr lang="pt-BR" dirty="0" smtClean="0"/>
              <a:t>É por isso que na hierarquização dos municípios se deve considerar a polarização como um todo (pólo somada à área de influência).</a:t>
            </a:r>
          </a:p>
          <a:p>
            <a:endParaRPr lang="pt-BR" dirty="0"/>
          </a:p>
        </p:txBody>
      </p:sp>
      <p:sp>
        <p:nvSpPr>
          <p:cNvPr id="2" name="Título 1"/>
          <p:cNvSpPr>
            <a:spLocks noGrp="1"/>
          </p:cNvSpPr>
          <p:nvPr>
            <p:ph type="title"/>
          </p:nvPr>
        </p:nvSpPr>
        <p:spPr/>
        <p:txBody>
          <a:bodyPr/>
          <a:lstStyle/>
          <a:p>
            <a:r>
              <a:rPr lang="pt-BR" dirty="0" smtClean="0"/>
              <a:t>Rede de Cidades: Definições</a:t>
            </a: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r>
              <a:rPr lang="pt-BR" dirty="0" smtClean="0"/>
              <a:t>O desenvolvimento de uma rede de cidades equilibrada, através do fortalecimento das cidades pólo regionais, deve ser visto como um importante vetor da interiorização do desenvolvimento econômico e social.</a:t>
            </a:r>
          </a:p>
          <a:p>
            <a:pPr>
              <a:buNone/>
            </a:pPr>
            <a:endParaRPr lang="pt-BR" dirty="0" smtClean="0"/>
          </a:p>
          <a:p>
            <a:r>
              <a:rPr lang="pt-BR" dirty="0" smtClean="0"/>
              <a:t>No caso do ES, o desenvolvimento da rede de cidades é importante instrumento capaz de atenuar a forte tendência de concentração na Região Metropolitana, com aumento relativo da importância das cidades regionais. </a:t>
            </a:r>
          </a:p>
          <a:p>
            <a:pPr>
              <a:buNone/>
            </a:pPr>
            <a:endParaRPr lang="pt-BR" dirty="0"/>
          </a:p>
        </p:txBody>
      </p:sp>
      <p:sp>
        <p:nvSpPr>
          <p:cNvPr id="2" name="Título 1"/>
          <p:cNvSpPr>
            <a:spLocks noGrp="1"/>
          </p:cNvSpPr>
          <p:nvPr>
            <p:ph type="title"/>
          </p:nvPr>
        </p:nvSpPr>
        <p:spPr/>
        <p:txBody>
          <a:bodyPr>
            <a:normAutofit fontScale="90000"/>
          </a:bodyPr>
          <a:lstStyle/>
          <a:p>
            <a:r>
              <a:rPr lang="pt-BR" dirty="0" smtClean="0"/>
              <a:t>Rede de Cidades e Políticas Públicas</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95400"/>
            <a:ext cx="8229600" cy="5410200"/>
          </a:xfrm>
        </p:spPr>
        <p:txBody>
          <a:bodyPr>
            <a:normAutofit fontScale="62500" lnSpcReduction="20000"/>
          </a:bodyPr>
          <a:lstStyle/>
          <a:p>
            <a:endParaRPr lang="pt-BR" dirty="0" smtClean="0"/>
          </a:p>
          <a:p>
            <a:r>
              <a:rPr lang="pt-BR" dirty="0" smtClean="0"/>
              <a:t>A partir de uma rede hierarquizada de cidades, é necessário que sejam selecionados e realizados investimentos públicos e privados em infra-estrutura, acoplados com uma base de investimentos privados, que permita o estabelecimento de um ciclo virtuoso de crescimento baseado na capacidade de atração de </a:t>
            </a:r>
            <a:r>
              <a:rPr lang="pt-BR" b="1" i="1" dirty="0" smtClean="0"/>
              <a:t>atividades</a:t>
            </a:r>
            <a:r>
              <a:rPr lang="pt-BR" dirty="0" smtClean="0"/>
              <a:t> </a:t>
            </a:r>
            <a:r>
              <a:rPr lang="pt-BR" b="1" i="1" dirty="0" smtClean="0"/>
              <a:t>dinâmicas</a:t>
            </a:r>
            <a:r>
              <a:rPr lang="pt-BR" dirty="0" smtClean="0"/>
              <a:t> pelos pólos regionais.</a:t>
            </a:r>
          </a:p>
          <a:p>
            <a:pPr>
              <a:buNone/>
            </a:pPr>
            <a:r>
              <a:rPr lang="pt-BR" dirty="0" smtClean="0"/>
              <a:t>	</a:t>
            </a:r>
          </a:p>
          <a:p>
            <a:pPr>
              <a:buNone/>
            </a:pPr>
            <a:r>
              <a:rPr lang="pt-BR" dirty="0" smtClean="0"/>
              <a:t>	Dinâmico aqui quer dizer de grande porte, com fortes encadeamentos para frente e para trás, e cada vez mais com significativo conteúdo tecnológico e </a:t>
            </a:r>
            <a:r>
              <a:rPr lang="pt-BR" dirty="0" err="1" smtClean="0"/>
              <a:t>inovativo</a:t>
            </a:r>
            <a:r>
              <a:rPr lang="pt-BR" dirty="0" smtClean="0"/>
              <a:t>.</a:t>
            </a:r>
          </a:p>
          <a:p>
            <a:pPr>
              <a:buNone/>
            </a:pPr>
            <a:endParaRPr lang="pt-BR" dirty="0" smtClean="0"/>
          </a:p>
          <a:p>
            <a:r>
              <a:rPr lang="pt-BR" dirty="0" smtClean="0"/>
              <a:t>O desenvolvimento da rede de cidades também é importante para a crescente melhoria na prestação de serviços nas cidades-pólo, que atendam sua própria demanda e aquela proveniente dos municípios de sua área de influência.</a:t>
            </a:r>
          </a:p>
          <a:p>
            <a:pPr>
              <a:buNone/>
            </a:pPr>
            <a:r>
              <a:rPr lang="pt-BR" dirty="0" smtClean="0"/>
              <a:t> </a:t>
            </a:r>
          </a:p>
          <a:p>
            <a:pPr>
              <a:buNone/>
            </a:pPr>
            <a:r>
              <a:rPr lang="pt-BR" dirty="0" smtClean="0"/>
              <a:t>	Dentre os serviços capazes de exercer esse efeito polarizador e difusor, destacam-se: saúde (principalmente média e alta complexidade); educação (superior) e formação profissional e tecnológica; comércio; finanças; logística; serviços empresariais; cultura; etc.</a:t>
            </a:r>
          </a:p>
          <a:p>
            <a:endParaRPr lang="pt-BR" dirty="0"/>
          </a:p>
        </p:txBody>
      </p:sp>
      <p:sp>
        <p:nvSpPr>
          <p:cNvPr id="2" name="Título 1"/>
          <p:cNvSpPr>
            <a:spLocks noGrp="1"/>
          </p:cNvSpPr>
          <p:nvPr>
            <p:ph type="title"/>
          </p:nvPr>
        </p:nvSpPr>
        <p:spPr/>
        <p:txBody>
          <a:bodyPr>
            <a:normAutofit fontScale="90000"/>
          </a:bodyPr>
          <a:lstStyle/>
          <a:p>
            <a:r>
              <a:rPr lang="pt-BR" dirty="0" smtClean="0"/>
              <a:t>Rede de Cidades e Políticas Públicas</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295400"/>
            <a:ext cx="8229600" cy="5029200"/>
          </a:xfrm>
        </p:spPr>
        <p:txBody>
          <a:bodyPr>
            <a:normAutofit fontScale="62500" lnSpcReduction="20000"/>
          </a:bodyPr>
          <a:lstStyle/>
          <a:p>
            <a:pPr lvl="0"/>
            <a:r>
              <a:rPr lang="pt-BR" b="1" dirty="0" smtClean="0"/>
              <a:t>Não é um plano de desenvolvimento completo</a:t>
            </a:r>
          </a:p>
          <a:p>
            <a:pPr>
              <a:buNone/>
            </a:pPr>
            <a:endParaRPr lang="pt-BR" dirty="0" smtClean="0"/>
          </a:p>
          <a:p>
            <a:pPr>
              <a:buNone/>
            </a:pPr>
            <a:r>
              <a:rPr lang="pt-BR" dirty="0" smtClean="0"/>
              <a:t>	É uma parte (importante) de um plano de desenvolvimento, responsável por uma melhor distribuição do mesmo pelo território.</a:t>
            </a:r>
          </a:p>
          <a:p>
            <a:pPr>
              <a:buNone/>
            </a:pPr>
            <a:endParaRPr lang="pt-BR" dirty="0" smtClean="0"/>
          </a:p>
          <a:p>
            <a:pPr>
              <a:buNone/>
            </a:pPr>
            <a:r>
              <a:rPr lang="pt-BR" dirty="0" smtClean="0"/>
              <a:t>	Ex: Rede de Cidades é uma parte do ES 2025.</a:t>
            </a:r>
          </a:p>
          <a:p>
            <a:pPr>
              <a:buNone/>
            </a:pPr>
            <a:r>
              <a:rPr lang="pt-BR" dirty="0" smtClean="0"/>
              <a:t> </a:t>
            </a:r>
          </a:p>
          <a:p>
            <a:pPr lvl="0"/>
            <a:r>
              <a:rPr lang="pt-BR" b="1" dirty="0" smtClean="0"/>
              <a:t>Não é um plano para desenvolvimento de </a:t>
            </a:r>
            <a:r>
              <a:rPr lang="pt-BR" b="1" dirty="0" err="1" smtClean="0"/>
              <a:t>APLs</a:t>
            </a:r>
            <a:endParaRPr lang="pt-BR" b="1" dirty="0" smtClean="0"/>
          </a:p>
          <a:p>
            <a:pPr>
              <a:buNone/>
            </a:pPr>
            <a:endParaRPr lang="pt-BR" dirty="0" smtClean="0"/>
          </a:p>
          <a:p>
            <a:pPr>
              <a:buNone/>
            </a:pPr>
            <a:r>
              <a:rPr lang="pt-BR" dirty="0" smtClean="0"/>
              <a:t>	Desenvolver e alterar uma Rede de Cidades necessita de investimentos de elevado porte (e/ou de elevado conteúdo tecnológico). Não costuma ser o caso dos </a:t>
            </a:r>
            <a:r>
              <a:rPr lang="pt-BR" dirty="0" err="1" smtClean="0"/>
              <a:t>APLs</a:t>
            </a:r>
            <a:r>
              <a:rPr lang="pt-BR" dirty="0" smtClean="0"/>
              <a:t>.</a:t>
            </a:r>
          </a:p>
          <a:p>
            <a:pPr>
              <a:buNone/>
            </a:pPr>
            <a:endParaRPr lang="pt-BR" dirty="0" smtClean="0"/>
          </a:p>
          <a:p>
            <a:pPr>
              <a:buNone/>
            </a:pPr>
            <a:r>
              <a:rPr lang="pt-BR" dirty="0" smtClean="0"/>
              <a:t>	</a:t>
            </a:r>
            <a:r>
              <a:rPr lang="pt-BR" dirty="0" err="1" smtClean="0"/>
              <a:t>APLs</a:t>
            </a:r>
            <a:r>
              <a:rPr lang="pt-BR" dirty="0" smtClean="0"/>
              <a:t> necessitam de política própria (e até de uma política industrial e tecnológica)</a:t>
            </a:r>
          </a:p>
          <a:p>
            <a:pPr>
              <a:buNone/>
            </a:pPr>
            <a:endParaRPr lang="pt-BR" dirty="0" smtClean="0"/>
          </a:p>
          <a:p>
            <a:pPr>
              <a:buNone/>
            </a:pPr>
            <a:r>
              <a:rPr lang="pt-BR" dirty="0" smtClean="0"/>
              <a:t>	O desenvolvimento de </a:t>
            </a:r>
            <a:r>
              <a:rPr lang="pt-BR" dirty="0" err="1" smtClean="0"/>
              <a:t>APLs</a:t>
            </a:r>
            <a:r>
              <a:rPr lang="pt-BR" dirty="0" smtClean="0"/>
              <a:t> e da Rede de Cidades são partes importantes e complementares de um Plano de Desenvolvimento (como é o caso do ES 2025). Mas são políticas distintas.</a:t>
            </a:r>
          </a:p>
          <a:p>
            <a:pPr>
              <a:buNone/>
            </a:pPr>
            <a:r>
              <a:rPr lang="pt-BR" dirty="0" smtClean="0"/>
              <a:t> </a:t>
            </a:r>
          </a:p>
          <a:p>
            <a:pPr>
              <a:buNone/>
            </a:pPr>
            <a:endParaRPr lang="pt-BR" dirty="0"/>
          </a:p>
        </p:txBody>
      </p:sp>
      <p:sp>
        <p:nvSpPr>
          <p:cNvPr id="2" name="Título 1"/>
          <p:cNvSpPr>
            <a:spLocks noGrp="1"/>
          </p:cNvSpPr>
          <p:nvPr>
            <p:ph type="title"/>
          </p:nvPr>
        </p:nvSpPr>
        <p:spPr/>
        <p:txBody>
          <a:bodyPr>
            <a:normAutofit fontScale="90000"/>
          </a:bodyPr>
          <a:lstStyle/>
          <a:p>
            <a:r>
              <a:rPr lang="pt-BR" sz="3100" dirty="0" smtClean="0"/>
              <a:t>O que NÃO é uma Rede de Cidades:</a:t>
            </a:r>
            <a:r>
              <a:rPr lang="pt-BR" dirty="0" smtClean="0"/>
              <a:t/>
            </a:r>
            <a:br>
              <a:rPr lang="pt-BR" dirty="0" smtClean="0"/>
            </a:b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915</TotalTime>
  <Words>726</Words>
  <Application>Microsoft Office PowerPoint</Application>
  <PresentationFormat>Apresentação na tela (4:3)</PresentationFormat>
  <Paragraphs>91</Paragraphs>
  <Slides>31</Slides>
  <Notes>1</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Concurso</vt:lpstr>
      <vt:lpstr>Plano de Desenvolvimento da Rede de Cidades no Estado do Espírito Santo </vt:lpstr>
      <vt:lpstr>EQUIPE DA PESQUISA</vt:lpstr>
      <vt:lpstr>Rede de Cidades: Definições</vt:lpstr>
      <vt:lpstr>Rede de Cidades: Definições</vt:lpstr>
      <vt:lpstr>Rede de Cidades: Definições</vt:lpstr>
      <vt:lpstr>Rede de Cidades: Definições</vt:lpstr>
      <vt:lpstr>Rede de Cidades e Políticas Públicas</vt:lpstr>
      <vt:lpstr>Rede de Cidades e Políticas Públicas</vt:lpstr>
      <vt:lpstr>O que NÃO é uma Rede de Cidades: </vt:lpstr>
      <vt:lpstr>Metodologia da pesquisa:</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Rede de Cidades: Proposta do ES 2025</vt:lpstr>
      <vt:lpstr>Comparação entre as duas propostas:</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 de Cidades</dc:title>
  <dc:creator>Robson</dc:creator>
  <cp:lastModifiedBy>xp</cp:lastModifiedBy>
  <cp:revision>76</cp:revision>
  <dcterms:created xsi:type="dcterms:W3CDTF">2011-05-14T20:36:55Z</dcterms:created>
  <dcterms:modified xsi:type="dcterms:W3CDTF">2011-11-18T17:12:38Z</dcterms:modified>
</cp:coreProperties>
</file>