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6" r:id="rId3"/>
    <p:sldId id="267" r:id="rId4"/>
    <p:sldId id="27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75" r:id="rId13"/>
    <p:sldId id="263" r:id="rId14"/>
    <p:sldId id="268" r:id="rId15"/>
    <p:sldId id="270" r:id="rId16"/>
    <p:sldId id="276" r:id="rId17"/>
    <p:sldId id="271" r:id="rId18"/>
    <p:sldId id="272" r:id="rId19"/>
    <p:sldId id="277" r:id="rId20"/>
    <p:sldId id="273" r:id="rId21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618B7-A444-A442-B387-11D559E36301}" type="datetimeFigureOut">
              <a:rPr lang="pt-BR" smtClean="0"/>
              <a:pPr/>
              <a:t>13/11/2011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ADC9-AD98-AC42-BC21-1C05DC5EE62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B987-8810-CB4D-B732-1B0F10608E9B}" type="datetimeFigureOut">
              <a:rPr lang="pt-BR" smtClean="0"/>
              <a:pPr/>
              <a:t>13/11/2011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38B-F413-804C-BB6E-FCC9716AAC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E4743-B78E-4EF9-9B6C-859E501670EF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1B0-46A6-440B-990F-F09600C1A0AA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D751-B8B9-F549-8C80-87BBD5E4B5B6}" type="datetimeFigureOut">
              <a:rPr lang="pt-BR" smtClean="0"/>
              <a:pPr/>
              <a:t>13/11/2011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CBCB-E00B-664D-96BE-9544BB9D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2143124"/>
            <a:ext cx="8429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sz="4400" dirty="0" smtClean="0">
                <a:solidFill>
                  <a:srgbClr val="002060"/>
                </a:solidFill>
              </a:rPr>
              <a:t>Formação de engenheiros e o sistema indiano de inovação, aprendizagem e capacitações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929188" y="4071938"/>
            <a:ext cx="3286125" cy="2432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endParaRPr lang="pt-BR" sz="3200" i="1">
              <a:solidFill>
                <a:srgbClr val="CC3300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pt-BR" sz="3200" i="1">
                <a:solidFill>
                  <a:srgbClr val="CC3300"/>
                </a:solidFill>
              </a:rPr>
              <a:t>Arlindo Villaschi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pt-BR" sz="2400" i="1">
                <a:solidFill>
                  <a:srgbClr val="CC3300"/>
                </a:solidFill>
              </a:rPr>
              <a:t>arlindo@villaschi.pro.br</a:t>
            </a:r>
          </a:p>
          <a:p>
            <a:pPr algn="l">
              <a:spcBef>
                <a:spcPct val="50000"/>
              </a:spcBef>
              <a:buFontTx/>
              <a:buNone/>
            </a:pPr>
            <a:endParaRPr lang="pt-BR" sz="2400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2286000" y="6134100"/>
            <a:ext cx="4572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sz="2400" dirty="0" smtClean="0">
                <a:solidFill>
                  <a:srgbClr val="CC3300"/>
                </a:solidFill>
              </a:rPr>
              <a:t>19 de maio de 2009 </a:t>
            </a:r>
            <a:endParaRPr lang="pt-BR" sz="2400" dirty="0">
              <a:solidFill>
                <a:srgbClr val="CC3300"/>
              </a:solidFill>
            </a:endParaRP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0" y="228600"/>
            <a:ext cx="944880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sz="2800" dirty="0" smtClean="0">
                <a:solidFill>
                  <a:srgbClr val="CC3300"/>
                </a:solidFill>
              </a:rPr>
              <a:t>UFES – Departamento de Economia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sz="2800" dirty="0" smtClean="0">
                <a:solidFill>
                  <a:srgbClr val="CC3300"/>
                </a:solidFill>
              </a:rPr>
              <a:t>Grupo de Pesquisa Inovação e Desenvolvimento Capixaba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sz="2800" i="1" dirty="0" smtClean="0">
                <a:solidFill>
                  <a:srgbClr val="CC3300"/>
                </a:solidFill>
              </a:rPr>
              <a:t>Seminário de Pesquisa</a:t>
            </a:r>
            <a:endParaRPr lang="pt-BR" sz="2800" i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autoUpdateAnimBg="0"/>
      <p:bldP spid="117769" grpId="0" autoUpdateAnimBg="0"/>
      <p:bldP spid="117771" grpId="0" autoUpdateAnimBg="0"/>
      <p:bldP spid="11777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28035" y="-458966"/>
            <a:ext cx="4896969" cy="7789000"/>
            <a:chOff x="2128035" y="-458966"/>
            <a:chExt cx="4896969" cy="7789000"/>
          </a:xfrm>
        </p:grpSpPr>
        <p:sp>
          <p:nvSpPr>
            <p:cNvPr id="11" name="Oval 10"/>
            <p:cNvSpPr/>
            <p:nvPr/>
          </p:nvSpPr>
          <p:spPr>
            <a:xfrm rot="18817917">
              <a:off x="676210" y="992859"/>
              <a:ext cx="7789000" cy="488534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cmpd="sng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extBox 13"/>
            <p:cNvSpPr txBox="1"/>
            <p:nvPr/>
          </p:nvSpPr>
          <p:spPr>
            <a:xfrm rot="18999071">
              <a:off x="5136930" y="4961703"/>
              <a:ext cx="1888074" cy="36933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Learning-by-using</a:t>
              </a:r>
              <a:endParaRPr lang="pt-BR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28035" y="-458966"/>
            <a:ext cx="4885349" cy="7789000"/>
            <a:chOff x="2128035" y="-458966"/>
            <a:chExt cx="4885349" cy="7789000"/>
          </a:xfrm>
        </p:grpSpPr>
        <p:sp>
          <p:nvSpPr>
            <p:cNvPr id="8" name="Oval 7"/>
            <p:cNvSpPr/>
            <p:nvPr/>
          </p:nvSpPr>
          <p:spPr>
            <a:xfrm rot="3070373">
              <a:off x="676210" y="992859"/>
              <a:ext cx="7789000" cy="488534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cmpd="sng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extBox 14"/>
            <p:cNvSpPr txBox="1"/>
            <p:nvPr/>
          </p:nvSpPr>
          <p:spPr>
            <a:xfrm rot="3061581">
              <a:off x="5285441" y="1889080"/>
              <a:ext cx="2291634" cy="36933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Learning-by-searching</a:t>
              </a:r>
              <a:endParaRPr lang="pt-BR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772" y="607752"/>
            <a:ext cx="8305800" cy="5514979"/>
            <a:chOff x="470772" y="607752"/>
            <a:chExt cx="8305800" cy="5514979"/>
          </a:xfrm>
        </p:grpSpPr>
        <p:sp>
          <p:nvSpPr>
            <p:cNvPr id="12" name="Oval 11"/>
            <p:cNvSpPr/>
            <p:nvPr/>
          </p:nvSpPr>
          <p:spPr>
            <a:xfrm rot="20479426">
              <a:off x="470772" y="769681"/>
              <a:ext cx="8305800" cy="535305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cmpd="sng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extBox 15"/>
            <p:cNvSpPr txBox="1"/>
            <p:nvPr/>
          </p:nvSpPr>
          <p:spPr>
            <a:xfrm rot="3522873">
              <a:off x="7344138" y="1604186"/>
              <a:ext cx="2362200" cy="36933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Learning-by-interacting</a:t>
              </a:r>
              <a:endParaRPr lang="pt-BR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352528"/>
            <a:ext cx="8305800" cy="5762522"/>
            <a:chOff x="457200" y="352528"/>
            <a:chExt cx="8305800" cy="5762522"/>
          </a:xfrm>
        </p:grpSpPr>
        <p:sp>
          <p:nvSpPr>
            <p:cNvPr id="10" name="Oval 9"/>
            <p:cNvSpPr/>
            <p:nvPr/>
          </p:nvSpPr>
          <p:spPr>
            <a:xfrm rot="1078197">
              <a:off x="457200" y="762000"/>
              <a:ext cx="8305800" cy="535305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cmpd="sng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extBox 16"/>
            <p:cNvSpPr txBox="1"/>
            <p:nvPr/>
          </p:nvSpPr>
          <p:spPr>
            <a:xfrm rot="18145869">
              <a:off x="-352681" y="1348962"/>
              <a:ext cx="2362200" cy="36933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Learning-by-imitating</a:t>
              </a:r>
              <a:endParaRPr lang="pt-BR" dirty="0" smtClean="0"/>
            </a:p>
          </p:txBody>
        </p:sp>
      </p:grpSp>
      <p:pic>
        <p:nvPicPr>
          <p:cNvPr id="18" name="Picture 17" descr="competenci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248" y="1752600"/>
            <a:ext cx="5067752" cy="3581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885950" y="152400"/>
            <a:ext cx="5353051" cy="6553200"/>
            <a:chOff x="1885950" y="152400"/>
            <a:chExt cx="5353051" cy="6553200"/>
          </a:xfrm>
        </p:grpSpPr>
        <p:sp>
          <p:nvSpPr>
            <p:cNvPr id="5" name="Oval 4"/>
            <p:cNvSpPr/>
            <p:nvPr/>
          </p:nvSpPr>
          <p:spPr>
            <a:xfrm rot="16200000">
              <a:off x="1285876" y="752475"/>
              <a:ext cx="6553200" cy="535305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cmpd="sng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extBox 12"/>
            <p:cNvSpPr txBox="1"/>
            <p:nvPr/>
          </p:nvSpPr>
          <p:spPr>
            <a:xfrm rot="16200000" flipV="1">
              <a:off x="1133444" y="3242221"/>
              <a:ext cx="1874344" cy="36933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Learning-by-doing</a:t>
              </a:r>
              <a:endParaRPr lang="pt-BR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39267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000" dirty="0" smtClean="0"/>
              <a:t>Condicionantes</a:t>
            </a:r>
            <a:endParaRPr lang="pt-BR" sz="4000" dirty="0"/>
          </a:p>
        </p:txBody>
      </p:sp>
      <p:sp useBgFill="1">
        <p:nvSpPr>
          <p:cNvPr id="5" name="Isosceles Triangle 4"/>
          <p:cNvSpPr/>
          <p:nvPr/>
        </p:nvSpPr>
        <p:spPr>
          <a:xfrm>
            <a:off x="1828800" y="1219200"/>
            <a:ext cx="5715000" cy="4648200"/>
          </a:xfrm>
          <a:prstGeom prst="triangl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oup 8"/>
          <p:cNvGrpSpPr/>
          <p:nvPr/>
        </p:nvGrpSpPr>
        <p:grpSpPr>
          <a:xfrm>
            <a:off x="1371600" y="953869"/>
            <a:ext cx="6986614" cy="5809060"/>
            <a:chOff x="1371600" y="953869"/>
            <a:chExt cx="6986614" cy="5809060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886200" y="953869"/>
              <a:ext cx="1638590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Disponibilidade</a:t>
              </a:r>
            </a:p>
            <a:p>
              <a:pPr algn="ctr"/>
              <a:r>
                <a:rPr lang="pt-BR" dirty="0" smtClean="0"/>
                <a:t>tecnológica</a:t>
              </a:r>
              <a:endParaRPr lang="pt-BR" dirty="0"/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1371600" y="5562600"/>
              <a:ext cx="1229824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Viabilidade</a:t>
              </a:r>
            </a:p>
            <a:p>
              <a:pPr algn="ctr"/>
              <a:r>
                <a:rPr lang="pt-BR" dirty="0" smtClean="0"/>
                <a:t>Econômica</a:t>
              </a:r>
            </a:p>
          </p:txBody>
        </p:sp>
        <p:sp useBgFill="1">
          <p:nvSpPr>
            <p:cNvPr id="8" name="TextBox 7"/>
            <p:cNvSpPr txBox="1"/>
            <p:nvPr/>
          </p:nvSpPr>
          <p:spPr>
            <a:xfrm>
              <a:off x="6781800" y="5562600"/>
              <a:ext cx="1576414" cy="120032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Possibilitdades Institutionais</a:t>
              </a:r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90600" y="1624013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O sistema de inovação, aprendizado e capacitações simplificado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sp useBgFill="1">
          <p:nvSpPr>
            <p:cNvPr id="5" name="Isosceles Triangle 4"/>
            <p:cNvSpPr/>
            <p:nvPr/>
          </p:nvSpPr>
          <p:spPr>
            <a:xfrm>
              <a:off x="76200" y="304800"/>
              <a:ext cx="8991600" cy="6172200"/>
            </a:xfrm>
            <a:prstGeom prst="triangle">
              <a:avLst/>
            </a:prstGeom>
            <a:ln w="1016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6" name="TextBox 5"/>
            <p:cNvSpPr txBox="1"/>
            <p:nvPr/>
          </p:nvSpPr>
          <p:spPr>
            <a:xfrm>
              <a:off x="3657600" y="0"/>
              <a:ext cx="1752600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Technological</a:t>
              </a:r>
            </a:p>
            <a:p>
              <a:pPr algn="ctr"/>
              <a:r>
                <a:rPr lang="pt-BR" dirty="0" smtClean="0"/>
                <a:t>availability</a:t>
              </a:r>
              <a:endParaRPr lang="pt-BR" dirty="0"/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1" y="6211669"/>
              <a:ext cx="1295399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Economic</a:t>
              </a:r>
            </a:p>
            <a:p>
              <a:pPr algn="ctr"/>
              <a:r>
                <a:rPr lang="pt-BR" dirty="0" smtClean="0"/>
                <a:t>feasibility</a:t>
              </a:r>
            </a:p>
          </p:txBody>
        </p:sp>
        <p:sp useBgFill="1">
          <p:nvSpPr>
            <p:cNvPr id="8" name="TextBox 7"/>
            <p:cNvSpPr txBox="1"/>
            <p:nvPr/>
          </p:nvSpPr>
          <p:spPr>
            <a:xfrm>
              <a:off x="7620000" y="6208931"/>
              <a:ext cx="1524000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Institutional</a:t>
              </a:r>
            </a:p>
            <a:p>
              <a:pPr algn="ctr"/>
              <a:r>
                <a:rPr lang="pt-BR" dirty="0" smtClean="0"/>
                <a:t>possibilities</a:t>
              </a:r>
            </a:p>
          </p:txBody>
        </p:sp>
      </p:grpSp>
      <p:pic>
        <p:nvPicPr>
          <p:cNvPr id="9" name="Picture 8" descr="ato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077200" cy="6032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90600" y="1624013"/>
            <a:ext cx="7867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EVIDÊNCIAS PARA ANÁLISE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1624013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Raízes históricas e perspectivas:</a:t>
            </a:r>
          </a:p>
          <a:p>
            <a:pPr algn="l">
              <a:spcBef>
                <a:spcPct val="50000"/>
              </a:spcBef>
            </a:pPr>
            <a:r>
              <a:rPr lang="pt-BR" sz="2400" b="1" dirty="0" smtClean="0">
                <a:solidFill>
                  <a:srgbClr val="CC3300"/>
                </a:solidFill>
                <a:latin typeface="Arial" charset="0"/>
              </a:rPr>
              <a:t>Mudanças na demanda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: antes da independência (induçao GOV)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pós-independência (forte presença estatais)</a:t>
            </a: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últimas décadas (setor privado ligado a ITs e BPOs);</a:t>
            </a: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 futuro próximo (terceirização de serviços de engenharia; pendencias sociais)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1624013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... raízes históricas e perspectivas:</a:t>
            </a:r>
          </a:p>
          <a:p>
            <a:pPr algn="l">
              <a:spcBef>
                <a:spcPct val="50000"/>
              </a:spcBef>
            </a:pPr>
            <a:r>
              <a:rPr lang="pt-BR" sz="2400" b="1" dirty="0" smtClean="0">
                <a:solidFill>
                  <a:srgbClr val="CC3300"/>
                </a:solidFill>
                <a:latin typeface="Arial" charset="0"/>
              </a:rPr>
              <a:t>Na oferta, a construção de competências de nível internacional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pré-independência – a bem sucedida PPP no IIC; 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pós-independência – a qualidade buscada nos IITs;</a:t>
            </a: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hoje: o embate de respostas (NASSCOM / Educadores)</a:t>
            </a: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futuro próximo ...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85720" y="1624013"/>
            <a:ext cx="885828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... Futuro próximo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A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resposta burocrática e centralizadora (Rao Commission);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Inovando no diagnóstico e nas propostas (NKC)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Disponibilidades tecnológicas, viabilidades econômicas e possibilidades institucionais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90600" y="1624013"/>
            <a:ext cx="81534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E o BR com isto?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As respostas prontas e fáceis;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A parceria internacional no campo do conhecimento;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Suplementando competências</a:t>
            </a:r>
            <a:endParaRPr lang="pt-BR" sz="2400" b="1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90600" y="1624013"/>
            <a:ext cx="8153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E os economistas com isto?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Crise enquanto ruptura e oportunidades;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Janelas de oportunidades por novas formas e conteúdos de inclusão (pessoas, natureza...);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Construindo produtos financeiros compatíveis</a:t>
            </a:r>
            <a:endParaRPr lang="pt-BR" sz="2400" b="1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90600" y="1624013"/>
            <a:ext cx="88392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Estrutura da apresentação: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Motivação para a pesquisa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Referencial teórico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Evidências para análise</a:t>
            </a:r>
          </a:p>
          <a:p>
            <a:pPr algn="l">
              <a:spcBef>
                <a:spcPct val="50000"/>
              </a:spcBef>
            </a:pPr>
            <a:r>
              <a:rPr lang="pt-BR" sz="2400" smtClean="0">
                <a:solidFill>
                  <a:srgbClr val="CC3300"/>
                </a:solidFill>
                <a:latin typeface="Arial" charset="0"/>
              </a:rPr>
              <a:t> E o BR / economistas com isto?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1624013"/>
            <a:ext cx="9829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Grato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arlindo@villaschi.pro.br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14282" y="500042"/>
            <a:ext cx="857256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Motivação para a pesquisa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India – taxa de crescimento do PIB média de 8% nos últimos dez anos;</a:t>
            </a: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Setor serviços: 61,8% do PIB; 39% das X; 81% dos investimentos estrangeiros diretos;</a:t>
            </a: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Serviços de </a:t>
            </a:r>
            <a:r>
              <a:rPr lang="pt-BR" sz="2400" i="1" dirty="0" smtClean="0">
                <a:solidFill>
                  <a:srgbClr val="CC3300"/>
                </a:solidFill>
                <a:latin typeface="Arial" charset="0"/>
              </a:rPr>
              <a:t>software: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crescimento anual médio de 50% desde </a:t>
            </a:r>
            <a:r>
              <a:rPr lang="pt-BR" sz="2400" i="1" dirty="0" smtClean="0">
                <a:solidFill>
                  <a:srgbClr val="CC3300"/>
                </a:solidFill>
                <a:latin typeface="Arial" charset="0"/>
              </a:rPr>
              <a:t>1991;</a:t>
            </a:r>
          </a:p>
          <a:p>
            <a:pPr algn="l">
              <a:spcBef>
                <a:spcPct val="50000"/>
              </a:spcBef>
            </a:pPr>
            <a:r>
              <a:rPr lang="pt-BR" sz="2400" i="1" dirty="0" smtClean="0">
                <a:solidFill>
                  <a:srgbClr val="CC3300"/>
                </a:solidFill>
                <a:latin typeface="Arial" charset="0"/>
              </a:rPr>
              <a:t>                                    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X:</a:t>
            </a:r>
            <a:r>
              <a:rPr lang="pt-BR" sz="2400" i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US$1,76 bi (1998) – 23,6 bi</a:t>
            </a:r>
            <a:r>
              <a:rPr lang="pt-BR" sz="2400" b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(2006);</a:t>
            </a:r>
          </a:p>
          <a:p>
            <a:pPr algn="l">
              <a:spcBef>
                <a:spcPct val="50000"/>
              </a:spcBef>
            </a:pPr>
            <a:r>
              <a:rPr lang="pt-BR" sz="2400" dirty="0" smtClean="0">
                <a:solidFill>
                  <a:srgbClr val="CC3300"/>
                </a:solidFill>
                <a:latin typeface="Arial" charset="0"/>
              </a:rPr>
              <a:t>                                          1,9% total (94/95) – 18% (02/03)     </a:t>
            </a:r>
          </a:p>
          <a:p>
            <a:pPr algn="l">
              <a:spcBef>
                <a:spcPct val="50000"/>
              </a:spcBef>
            </a:pPr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Suficiente para caracterizar um fenômeno de inserção de industrializado retardatário em segmento central de um PTE emergente</a:t>
            </a:r>
            <a:endParaRPr lang="pt-BR" sz="2400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90600" y="1624013"/>
            <a:ext cx="7796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 charset="0"/>
              </a:rPr>
              <a:t>Referencial teórico</a:t>
            </a:r>
            <a:endParaRPr lang="pt-BR" sz="2400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0" y="685800"/>
            <a:ext cx="4800600" cy="4856381"/>
            <a:chOff x="2286000" y="685800"/>
            <a:chExt cx="4800600" cy="4856381"/>
          </a:xfrm>
        </p:grpSpPr>
        <p:sp useBgFill="1">
          <p:nvSpPr>
            <p:cNvPr id="4" name="Oval 3"/>
            <p:cNvSpPr/>
            <p:nvPr/>
          </p:nvSpPr>
          <p:spPr>
            <a:xfrm>
              <a:off x="2286000" y="874931"/>
              <a:ext cx="4800600" cy="4667250"/>
            </a:xfrm>
            <a:prstGeom prst="ellipse">
              <a:avLst/>
            </a:prstGeom>
            <a:ln w="127000" cap="flat" cmpd="sng"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685800"/>
              <a:ext cx="3071826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4000" b="1" dirty="0" smtClean="0"/>
                <a:t>INOVAÇÃO</a:t>
              </a:r>
              <a:endParaRPr lang="pt-PT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62200" y="6172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Paradigma técnico-econômico</a:t>
            </a:r>
            <a:endParaRPr lang="pt-PT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23950" y="2891135"/>
            <a:ext cx="6953250" cy="2885420"/>
            <a:chOff x="1123950" y="2891135"/>
            <a:chExt cx="6953250" cy="2885420"/>
          </a:xfrm>
        </p:grpSpPr>
        <p:sp>
          <p:nvSpPr>
            <p:cNvPr id="7" name="TextBox 6"/>
            <p:cNvSpPr txBox="1"/>
            <p:nvPr/>
          </p:nvSpPr>
          <p:spPr>
            <a:xfrm>
              <a:off x="6096000" y="2891135"/>
              <a:ext cx="198120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800" dirty="0" smtClean="0"/>
                <a:t>Incremental</a:t>
              </a:r>
              <a:endParaRPr lang="pt-PT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5253335"/>
              <a:ext cx="167640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800" dirty="0"/>
                <a:t>R</a:t>
              </a:r>
              <a:r>
                <a:rPr lang="pt-PT" sz="2800" dirty="0" smtClean="0"/>
                <a:t>adical</a:t>
              </a:r>
              <a:endParaRPr lang="pt-PT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3950" y="2891135"/>
              <a:ext cx="232410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800" dirty="0" smtClean="0"/>
                <a:t>Paradigmática</a:t>
              </a:r>
              <a:endParaRPr lang="pt-PT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0" y="874931"/>
            <a:ext cx="4800600" cy="4667250"/>
            <a:chOff x="2286000" y="874931"/>
            <a:chExt cx="4800600" cy="4667250"/>
          </a:xfrm>
        </p:grpSpPr>
        <p:sp useBgFill="1">
          <p:nvSpPr>
            <p:cNvPr id="4" name="Oval 3"/>
            <p:cNvSpPr/>
            <p:nvPr/>
          </p:nvSpPr>
          <p:spPr>
            <a:xfrm>
              <a:off x="2286000" y="874931"/>
              <a:ext cx="4800600" cy="4667250"/>
            </a:xfrm>
            <a:prstGeom prst="ellipse">
              <a:avLst/>
            </a:prstGeom>
            <a:ln w="127000" cap="flat" cmpd="sng"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874931"/>
              <a:ext cx="3810000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4000" b="1" dirty="0" smtClean="0"/>
                <a:t>CONHECIMENTO</a:t>
              </a:r>
              <a:endParaRPr lang="pt-PT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3950" y="2536924"/>
            <a:ext cx="6953250" cy="1815882"/>
            <a:chOff x="1123950" y="2536924"/>
            <a:chExt cx="6953250" cy="1815882"/>
          </a:xfrm>
        </p:grpSpPr>
        <p:sp>
          <p:nvSpPr>
            <p:cNvPr id="7" name="TextBox 6"/>
            <p:cNvSpPr txBox="1"/>
            <p:nvPr/>
          </p:nvSpPr>
          <p:spPr>
            <a:xfrm>
              <a:off x="6096000" y="2536924"/>
              <a:ext cx="1981200" cy="181588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know what</a:t>
              </a:r>
            </a:p>
            <a:p>
              <a:pPr algn="ctr"/>
              <a:r>
                <a:rPr lang="en-US" sz="2800" dirty="0" smtClean="0"/>
                <a:t>know how</a:t>
              </a:r>
            </a:p>
            <a:p>
              <a:pPr algn="ctr"/>
              <a:r>
                <a:rPr lang="en-US" sz="2800" dirty="0" smtClean="0"/>
                <a:t>know why</a:t>
              </a:r>
            </a:p>
            <a:p>
              <a:pPr algn="ctr"/>
              <a:r>
                <a:rPr lang="en-US" sz="2800" dirty="0" smtClean="0"/>
                <a:t>know who</a:t>
              </a:r>
              <a:endParaRPr lang="pt-PT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3950" y="2891135"/>
              <a:ext cx="2324100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800" dirty="0" smtClean="0"/>
                <a:t>Tácito/sistemti-zado</a:t>
              </a:r>
              <a:endParaRPr lang="pt-PT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0" y="762000"/>
            <a:ext cx="4800600" cy="4780181"/>
            <a:chOff x="2286000" y="762000"/>
            <a:chExt cx="4800600" cy="4780181"/>
          </a:xfrm>
        </p:grpSpPr>
        <p:sp useBgFill="1">
          <p:nvSpPr>
            <p:cNvPr id="4" name="Oval 3"/>
            <p:cNvSpPr/>
            <p:nvPr/>
          </p:nvSpPr>
          <p:spPr>
            <a:xfrm>
              <a:off x="2286000" y="874931"/>
              <a:ext cx="4800600" cy="4667250"/>
            </a:xfrm>
            <a:prstGeom prst="ellipse">
              <a:avLst/>
            </a:prstGeom>
            <a:ln w="127000" cap="flat" cmpd="sng"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762000"/>
              <a:ext cx="3810000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4000" b="1" dirty="0" smtClean="0"/>
                <a:t>PRODUÇÃO</a:t>
              </a:r>
              <a:endParaRPr lang="pt-PT" sz="40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28750" y="2536924"/>
            <a:ext cx="6496050" cy="2482096"/>
            <a:chOff x="1428750" y="2536924"/>
            <a:chExt cx="6496050" cy="2482096"/>
          </a:xfrm>
        </p:grpSpPr>
        <p:sp>
          <p:nvSpPr>
            <p:cNvPr id="6" name="TextBox 5"/>
            <p:cNvSpPr txBox="1"/>
            <p:nvPr/>
          </p:nvSpPr>
          <p:spPr>
            <a:xfrm>
              <a:off x="6076950" y="2536924"/>
              <a:ext cx="184785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Tradicional</a:t>
              </a:r>
              <a:endParaRPr lang="pt-PT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8750" y="2536924"/>
              <a:ext cx="184785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Criativa</a:t>
              </a:r>
              <a:endParaRPr lang="pt-PT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9275" y="4495800"/>
              <a:ext cx="184785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Fordista</a:t>
              </a:r>
              <a:endParaRPr lang="pt-PT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4495800"/>
              <a:ext cx="184785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Toyotista</a:t>
              </a:r>
              <a:endParaRPr lang="pt-PT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762000"/>
            <a:ext cx="4800600" cy="4780181"/>
            <a:chOff x="2286000" y="762000"/>
            <a:chExt cx="4800600" cy="4780181"/>
          </a:xfrm>
        </p:grpSpPr>
        <p:sp useBgFill="1">
          <p:nvSpPr>
            <p:cNvPr id="4" name="Oval 3"/>
            <p:cNvSpPr/>
            <p:nvPr/>
          </p:nvSpPr>
          <p:spPr>
            <a:xfrm>
              <a:off x="2286000" y="874931"/>
              <a:ext cx="4800600" cy="4667250"/>
            </a:xfrm>
            <a:prstGeom prst="ellipse">
              <a:avLst/>
            </a:prstGeom>
            <a:ln w="127000" cap="flat" cmpd="sng"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762000"/>
              <a:ext cx="3810000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4000" b="1" dirty="0" smtClean="0"/>
                <a:t>COMPETÊNCIAS</a:t>
              </a:r>
              <a:endParaRPr lang="pt-PT" sz="40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2743200"/>
            <a:ext cx="7315200" cy="954107"/>
            <a:chOff x="914400" y="2743200"/>
            <a:chExt cx="7315200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2743200"/>
              <a:ext cx="2762250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Competitividade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Econômica</a:t>
              </a:r>
              <a:endParaRPr lang="pt-PT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24550" y="2743200"/>
              <a:ext cx="2305050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Capacitação</a:t>
              </a:r>
              <a:r>
                <a:rPr lang="en-US" sz="2800" dirty="0" smtClean="0"/>
                <a:t> Social</a:t>
              </a:r>
              <a:endParaRPr lang="pt-PT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971800" y="3810000"/>
            <a:ext cx="3429000" cy="2590800"/>
            <a:chOff x="2971800" y="3810000"/>
            <a:chExt cx="3429000" cy="2590800"/>
          </a:xfrm>
        </p:grpSpPr>
        <p:sp useBgFill="1">
          <p:nvSpPr>
            <p:cNvPr id="19" name="Oval 18"/>
            <p:cNvSpPr/>
            <p:nvPr/>
          </p:nvSpPr>
          <p:spPr>
            <a:xfrm>
              <a:off x="3381375" y="3810000"/>
              <a:ext cx="2743200" cy="2554188"/>
            </a:xfrm>
            <a:prstGeom prst="ellipse">
              <a:avLst/>
            </a:prstGeom>
            <a:ln w="127000" cap="flat" cmpd="sng"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14744" y="5939135"/>
              <a:ext cx="1924056" cy="46166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/>
                <a:t>INNOVATION</a:t>
              </a:r>
              <a:endParaRPr lang="pt-PT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800" y="4819710"/>
              <a:ext cx="1524000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/>
                <a:t>Incremental</a:t>
              </a:r>
              <a:endParaRPr lang="pt-PT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42468" y="3982878"/>
              <a:ext cx="1267732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000" dirty="0"/>
                <a:t>R</a:t>
              </a:r>
              <a:r>
                <a:rPr lang="pt-PT" sz="2000" dirty="0" smtClean="0"/>
                <a:t>adical</a:t>
              </a:r>
              <a:endParaRPr lang="pt-PT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4819710"/>
              <a:ext cx="1704975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/>
                <a:t>Paradigmatic</a:t>
              </a:r>
              <a:endParaRPr lang="pt-PT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905000"/>
            <a:ext cx="3124200" cy="2554188"/>
            <a:chOff x="76200" y="1905000"/>
            <a:chExt cx="3124200" cy="2554188"/>
          </a:xfrm>
        </p:grpSpPr>
        <p:sp useBgFill="1">
          <p:nvSpPr>
            <p:cNvPr id="16" name="Oval 15"/>
            <p:cNvSpPr/>
            <p:nvPr/>
          </p:nvSpPr>
          <p:spPr>
            <a:xfrm>
              <a:off x="457200" y="1905000"/>
              <a:ext cx="2743200" cy="2554188"/>
            </a:xfrm>
            <a:prstGeom prst="ellipse">
              <a:avLst/>
            </a:prstGeom>
            <a:ln w="127000" cap="flat" cmpd="sng"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" y="2967335"/>
              <a:ext cx="2362200" cy="46166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/>
                <a:t>KNOWLEDGE</a:t>
              </a:r>
              <a:endParaRPr lang="pt-PT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" y="3733800"/>
              <a:ext cx="2667000" cy="7078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know what; know how</a:t>
              </a:r>
            </a:p>
            <a:p>
              <a:pPr algn="ctr"/>
              <a:r>
                <a:rPr lang="en-US" sz="2000" dirty="0" smtClean="0"/>
                <a:t>know why; know who</a:t>
              </a:r>
              <a:endParaRPr lang="pt-PT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00" y="1959114"/>
              <a:ext cx="1695450" cy="7078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/>
                <a:t>Tacit/</a:t>
              </a:r>
            </a:p>
            <a:p>
              <a:pPr algn="ctr"/>
              <a:r>
                <a:rPr lang="pt-PT" sz="2000" dirty="0" smtClean="0"/>
                <a:t>sistematized</a:t>
              </a:r>
              <a:endParaRPr lang="pt-PT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72200" y="2209800"/>
            <a:ext cx="3076575" cy="2554188"/>
            <a:chOff x="6172200" y="2209800"/>
            <a:chExt cx="3076575" cy="2554188"/>
          </a:xfrm>
        </p:grpSpPr>
        <p:sp useBgFill="1">
          <p:nvSpPr>
            <p:cNvPr id="18" name="Oval 17"/>
            <p:cNvSpPr/>
            <p:nvPr/>
          </p:nvSpPr>
          <p:spPr>
            <a:xfrm>
              <a:off x="6172200" y="2209800"/>
              <a:ext cx="2743200" cy="2554188"/>
            </a:xfrm>
            <a:prstGeom prst="ellipse">
              <a:avLst/>
            </a:prstGeom>
            <a:ln w="127000" cap="flat" cmpd="sng"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9000" y="3015615"/>
              <a:ext cx="2009775" cy="46166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/>
                <a:t>PRODUCTION</a:t>
              </a:r>
              <a:endParaRPr lang="pt-PT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4200" y="2266890"/>
              <a:ext cx="1400175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Traditional</a:t>
              </a:r>
              <a:endParaRPr lang="pt-PT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91350" y="4343400"/>
              <a:ext cx="1085850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Creative</a:t>
              </a:r>
              <a:endParaRPr lang="pt-PT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22350" y="3810000"/>
              <a:ext cx="899285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Fordist</a:t>
              </a:r>
              <a:endParaRPr lang="pt-PT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3658968"/>
              <a:ext cx="1066800" cy="4001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Toyotist</a:t>
              </a:r>
              <a:endParaRPr lang="pt-PT" sz="2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62200" y="304800"/>
            <a:ext cx="4551136" cy="3541812"/>
            <a:chOff x="2362200" y="304800"/>
            <a:chExt cx="4551136" cy="3541812"/>
          </a:xfrm>
        </p:grpSpPr>
        <p:sp useBgFill="1">
          <p:nvSpPr>
            <p:cNvPr id="4" name="Oval 3"/>
            <p:cNvSpPr/>
            <p:nvPr/>
          </p:nvSpPr>
          <p:spPr>
            <a:xfrm>
              <a:off x="2971800" y="457200"/>
              <a:ext cx="3581400" cy="3389412"/>
            </a:xfrm>
            <a:prstGeom prst="ellipse">
              <a:avLst/>
            </a:prstGeom>
            <a:ln w="127000" cap="flat" cmpd="sng">
              <a:solidFill>
                <a:schemeClr val="accent2">
                  <a:lumMod val="75000"/>
                </a:schemeClr>
              </a:solidFill>
              <a:round/>
            </a:ln>
            <a:scene3d>
              <a:camera prst="orthographicFront">
                <a:rot lat="0" lon="0" rev="300000"/>
              </a:camera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304800"/>
              <a:ext cx="2600325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 smtClean="0"/>
                <a:t>COMPETENCES</a:t>
              </a:r>
              <a:endParaRPr lang="pt-PT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968514"/>
              <a:ext cx="2057400" cy="7078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Economic competitiveness</a:t>
              </a:r>
              <a:endParaRPr lang="pt-BR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968514"/>
              <a:ext cx="1579336" cy="70788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Social </a:t>
              </a:r>
            </a:p>
            <a:p>
              <a:pPr algn="ctr"/>
              <a:r>
                <a:rPr lang="en-US" sz="2000" dirty="0" smtClean="0"/>
                <a:t>capabilities</a:t>
              </a:r>
              <a:endParaRPr lang="pt-P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453</Words>
  <Application>Microsoft Macintosh PowerPoint</Application>
  <PresentationFormat>Apresentação na tela (4:3)</PresentationFormat>
  <Paragraphs>117</Paragraphs>
  <Slides>20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FRANCIANE</cp:lastModifiedBy>
  <cp:revision>23</cp:revision>
  <dcterms:created xsi:type="dcterms:W3CDTF">2009-03-23T17:53:02Z</dcterms:created>
  <dcterms:modified xsi:type="dcterms:W3CDTF">2011-11-13T14:17:23Z</dcterms:modified>
</cp:coreProperties>
</file>